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4" d="100"/>
          <a:sy n="54" d="100"/>
        </p:scale>
        <p:origin x="-634" y="-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26876-F881-42AC-9CAC-32341167EB5B}" type="datetimeFigureOut">
              <a:rPr lang="en-PH" smtClean="0"/>
              <a:t>12/5/2016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310AF-9DF4-438C-9E84-28E840346987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4118419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26876-F881-42AC-9CAC-32341167EB5B}" type="datetimeFigureOut">
              <a:rPr lang="en-PH" smtClean="0"/>
              <a:t>12/5/2016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310AF-9DF4-438C-9E84-28E840346987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488634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26876-F881-42AC-9CAC-32341167EB5B}" type="datetimeFigureOut">
              <a:rPr lang="en-PH" smtClean="0"/>
              <a:t>12/5/2016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310AF-9DF4-438C-9E84-28E840346987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681961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26876-F881-42AC-9CAC-32341167EB5B}" type="datetimeFigureOut">
              <a:rPr lang="en-PH" smtClean="0"/>
              <a:t>12/5/2016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310AF-9DF4-438C-9E84-28E840346987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615152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26876-F881-42AC-9CAC-32341167EB5B}" type="datetimeFigureOut">
              <a:rPr lang="en-PH" smtClean="0"/>
              <a:t>12/5/2016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310AF-9DF4-438C-9E84-28E840346987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243303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26876-F881-42AC-9CAC-32341167EB5B}" type="datetimeFigureOut">
              <a:rPr lang="en-PH" smtClean="0"/>
              <a:t>12/5/2016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310AF-9DF4-438C-9E84-28E840346987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917606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26876-F881-42AC-9CAC-32341167EB5B}" type="datetimeFigureOut">
              <a:rPr lang="en-PH" smtClean="0"/>
              <a:t>12/5/2016</a:t>
            </a:fld>
            <a:endParaRPr lang="en-P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310AF-9DF4-438C-9E84-28E840346987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872576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26876-F881-42AC-9CAC-32341167EB5B}" type="datetimeFigureOut">
              <a:rPr lang="en-PH" smtClean="0"/>
              <a:t>12/5/2016</a:t>
            </a:fld>
            <a:endParaRPr lang="en-P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310AF-9DF4-438C-9E84-28E840346987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529914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26876-F881-42AC-9CAC-32341167EB5B}" type="datetimeFigureOut">
              <a:rPr lang="en-PH" smtClean="0"/>
              <a:t>12/5/2016</a:t>
            </a:fld>
            <a:endParaRPr lang="en-P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310AF-9DF4-438C-9E84-28E840346987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509155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26876-F881-42AC-9CAC-32341167EB5B}" type="datetimeFigureOut">
              <a:rPr lang="en-PH" smtClean="0"/>
              <a:t>12/5/2016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310AF-9DF4-438C-9E84-28E840346987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4225318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26876-F881-42AC-9CAC-32341167EB5B}" type="datetimeFigureOut">
              <a:rPr lang="en-PH" smtClean="0"/>
              <a:t>12/5/2016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310AF-9DF4-438C-9E84-28E840346987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263854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26876-F881-42AC-9CAC-32341167EB5B}" type="datetimeFigureOut">
              <a:rPr lang="en-PH" smtClean="0"/>
              <a:t>12/5/2016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9310AF-9DF4-438C-9E84-28E840346987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679945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-401782"/>
            <a:ext cx="9144000" cy="3662363"/>
          </a:xfrm>
        </p:spPr>
        <p:txBody>
          <a:bodyPr>
            <a:normAutofit/>
          </a:bodyPr>
          <a:lstStyle/>
          <a:p>
            <a:r>
              <a:rPr lang="en-PH" sz="4000" b="1" dirty="0" smtClean="0"/>
              <a:t>6</a:t>
            </a:r>
            <a:r>
              <a:rPr lang="en-PH" sz="4000" b="1" baseline="30000" dirty="0" smtClean="0"/>
              <a:t>th</a:t>
            </a:r>
            <a:r>
              <a:rPr lang="en-PH" sz="4000" b="1" dirty="0" smtClean="0"/>
              <a:t> M&amp;E Network Forum</a:t>
            </a:r>
            <a:br>
              <a:rPr lang="en-PH" sz="4000" b="1" dirty="0" smtClean="0"/>
            </a:br>
            <a:r>
              <a:rPr lang="en-PH" sz="4000" b="1" dirty="0" smtClean="0"/>
              <a:t>Evaluation Practice in PH: Challenges and opportunities</a:t>
            </a:r>
            <a:br>
              <a:rPr lang="en-PH" sz="4000" b="1" dirty="0" smtClean="0"/>
            </a:br>
            <a:r>
              <a:rPr lang="en-PH" sz="4000" b="1" dirty="0" smtClean="0"/>
              <a:t>Dec 6, 2016</a:t>
            </a:r>
            <a:endParaRPr lang="en-PH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PH" dirty="0" smtClean="0"/>
          </a:p>
          <a:p>
            <a:r>
              <a:rPr lang="en-PH" dirty="0" smtClean="0"/>
              <a:t>Development, political economy </a:t>
            </a:r>
            <a:r>
              <a:rPr lang="en-PH" smtClean="0"/>
              <a:t>and M&amp;E contexts  </a:t>
            </a:r>
            <a:endParaRPr lang="en-PH" dirty="0" smtClean="0"/>
          </a:p>
          <a:p>
            <a:r>
              <a:rPr lang="en-PH" dirty="0" smtClean="0"/>
              <a:t>W. Nuqui</a:t>
            </a:r>
          </a:p>
          <a:p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3096619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 smtClean="0"/>
              <a:t>Definition of terms</a:t>
            </a:r>
            <a:endParaRPr lang="en-P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PH" sz="2400" dirty="0" smtClean="0"/>
              <a:t>Monitoring: continuing </a:t>
            </a:r>
            <a:r>
              <a:rPr lang="en-PH" sz="2400" dirty="0"/>
              <a:t>function </a:t>
            </a:r>
            <a:r>
              <a:rPr lang="en-PH" sz="2400" dirty="0" smtClean="0"/>
              <a:t>that informs management </a:t>
            </a:r>
            <a:r>
              <a:rPr lang="en-PH" sz="2400" dirty="0"/>
              <a:t>and </a:t>
            </a:r>
            <a:r>
              <a:rPr lang="en-PH" sz="2400" dirty="0" smtClean="0"/>
              <a:t>main stakeholders </a:t>
            </a:r>
            <a:r>
              <a:rPr lang="en-PH" sz="2400" dirty="0"/>
              <a:t>of an ongoing intervention with </a:t>
            </a:r>
            <a:r>
              <a:rPr lang="en-PH" sz="2400" dirty="0" smtClean="0"/>
              <a:t>early indications </a:t>
            </a:r>
            <a:r>
              <a:rPr lang="en-PH" sz="2400" dirty="0"/>
              <a:t>of progress, or lack </a:t>
            </a:r>
            <a:r>
              <a:rPr lang="en-PH" sz="2400" dirty="0" smtClean="0"/>
              <a:t>            thereof</a:t>
            </a:r>
            <a:r>
              <a:rPr lang="en-PH" sz="2400" dirty="0"/>
              <a:t>, in the achievement </a:t>
            </a:r>
            <a:r>
              <a:rPr lang="en-PH" sz="2400" dirty="0" smtClean="0"/>
              <a:t>of results  and provides </a:t>
            </a:r>
            <a:r>
              <a:rPr lang="en-PH" sz="2400" dirty="0"/>
              <a:t>the basis for </a:t>
            </a:r>
            <a:r>
              <a:rPr lang="en-PH" sz="2400" dirty="0" smtClean="0"/>
              <a:t>evaluation, </a:t>
            </a:r>
          </a:p>
          <a:p>
            <a:pPr algn="just"/>
            <a:r>
              <a:rPr lang="en-PH" sz="2400" dirty="0" smtClean="0"/>
              <a:t>Evaluation: systematic and objective assessment of an on-going or completed project, program, or policy to determine the relevance and fulfillment of objectives, development efficiency, effectiveness, impact, and sustainability, and</a:t>
            </a:r>
          </a:p>
          <a:p>
            <a:pPr algn="just"/>
            <a:r>
              <a:rPr lang="en-PH" sz="2400" dirty="0"/>
              <a:t>Political economy: Interplay between economics, law and politics in the creation and implementation of public </a:t>
            </a:r>
            <a:r>
              <a:rPr lang="en-PH" sz="2400" dirty="0" smtClean="0"/>
              <a:t>policies and projects</a:t>
            </a:r>
            <a:endParaRPr lang="en-PH" sz="2400" dirty="0"/>
          </a:p>
          <a:p>
            <a:pPr algn="just"/>
            <a:r>
              <a:rPr lang="en-PH" sz="2400" dirty="0" smtClean="0"/>
              <a:t>M&amp;E operates in a complex environment in which political economy and other variables interact.  </a:t>
            </a:r>
            <a:endParaRPr lang="en-PH" sz="2400" dirty="0"/>
          </a:p>
        </p:txBody>
      </p:sp>
    </p:spTree>
    <p:extLst>
      <p:ext uri="{BB962C8B-B14F-4D97-AF65-F5344CB8AC3E}">
        <p14:creationId xmlns:p14="http://schemas.microsoft.com/office/powerpoint/2010/main" val="3660910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4346" y="0"/>
            <a:ext cx="10515600" cy="1325563"/>
          </a:xfrm>
        </p:spPr>
        <p:txBody>
          <a:bodyPr/>
          <a:lstStyle/>
          <a:p>
            <a:r>
              <a:rPr lang="en-PH" dirty="0" smtClean="0"/>
              <a:t>Coverage</a:t>
            </a:r>
            <a:endParaRPr lang="en-P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4237" y="127144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PH" dirty="0" smtClean="0"/>
              <a:t>I. Select development challenges and opportunities in 2016-2022</a:t>
            </a:r>
          </a:p>
          <a:p>
            <a:pPr lvl="1"/>
            <a:r>
              <a:rPr lang="en-PH" dirty="0" smtClean="0"/>
              <a:t>‘</a:t>
            </a:r>
            <a:r>
              <a:rPr lang="en-PH" dirty="0" err="1" smtClean="0"/>
              <a:t>Ambisyon</a:t>
            </a:r>
            <a:r>
              <a:rPr lang="en-PH" dirty="0" smtClean="0"/>
              <a:t> </a:t>
            </a:r>
            <a:r>
              <a:rPr lang="en-PH" dirty="0" err="1" smtClean="0"/>
              <a:t>Natin</a:t>
            </a:r>
            <a:r>
              <a:rPr lang="en-PH" dirty="0" smtClean="0"/>
              <a:t>’: long-term framework, continuity, and public support  </a:t>
            </a:r>
          </a:p>
          <a:p>
            <a:pPr lvl="1"/>
            <a:r>
              <a:rPr lang="en-PH" dirty="0"/>
              <a:t>20 by ’22’ policy agenda: 10-Economic + </a:t>
            </a:r>
            <a:r>
              <a:rPr lang="en-PH" dirty="0" smtClean="0"/>
              <a:t>(10-HD) and SDGs?</a:t>
            </a:r>
          </a:p>
          <a:p>
            <a:pPr lvl="1" algn="just"/>
            <a:r>
              <a:rPr lang="en-PH" dirty="0" smtClean="0"/>
              <a:t>+lessons and conditions: targeting social protection, NHTS, sin taxes, inflation targeting, competition policy: tariff reform and economic liberalization-banking and other sectors, industrial peace, ceasefires, evidence-based policy and legislative reforms </a:t>
            </a:r>
            <a:r>
              <a:rPr lang="en-PH" dirty="0" err="1" smtClean="0"/>
              <a:t>etc</a:t>
            </a:r>
            <a:endParaRPr lang="en-PH" dirty="0" smtClean="0"/>
          </a:p>
          <a:p>
            <a:pPr lvl="1" algn="just"/>
            <a:r>
              <a:rPr lang="en-PH" dirty="0" smtClean="0"/>
              <a:t>Design and execution of PDP and agency M&amp;E agenda for 2017-2022</a:t>
            </a:r>
          </a:p>
          <a:p>
            <a:pPr marL="0" indent="0">
              <a:buNone/>
            </a:pPr>
            <a:r>
              <a:rPr lang="en-PH" dirty="0" smtClean="0"/>
              <a:t>II. Notes on presentations</a:t>
            </a:r>
          </a:p>
          <a:p>
            <a:pPr lvl="1"/>
            <a:r>
              <a:rPr lang="en-PH" dirty="0" smtClean="0"/>
              <a:t>MCA, UNDP, DSWD and others</a:t>
            </a:r>
          </a:p>
          <a:p>
            <a:pPr marL="457200" lvl="1" indent="0">
              <a:buNone/>
            </a:pP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1371875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 smtClean="0"/>
              <a:t>Ia. Select development issues and what are the quality of M&amp;E tools?</a:t>
            </a:r>
            <a:endParaRPr lang="en-P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PH" dirty="0" smtClean="0"/>
              <a:t>High and sustainable growth with poverty reduction</a:t>
            </a:r>
          </a:p>
          <a:p>
            <a:pPr lvl="1" algn="just"/>
            <a:r>
              <a:rPr lang="en-PH" dirty="0" smtClean="0"/>
              <a:t>SDGs: priorities, synergies and trade offs</a:t>
            </a:r>
          </a:p>
          <a:p>
            <a:pPr lvl="1" algn="just"/>
            <a:r>
              <a:rPr lang="en-PH" dirty="0" smtClean="0"/>
              <a:t>Inclusive geographic and spatial development: Infra, EPZs, BPM centers, energy </a:t>
            </a:r>
            <a:r>
              <a:rPr lang="en-PH" dirty="0" err="1" smtClean="0"/>
              <a:t>etc</a:t>
            </a:r>
            <a:r>
              <a:rPr lang="en-PH" dirty="0" smtClean="0"/>
              <a:t> </a:t>
            </a:r>
          </a:p>
          <a:p>
            <a:pPr lvl="1" algn="just"/>
            <a:r>
              <a:rPr lang="en-PH" dirty="0" smtClean="0"/>
              <a:t>PPP reform, what it takes to raise (Ig/GDP) &gt; 5% and role of LGUs </a:t>
            </a:r>
          </a:p>
          <a:p>
            <a:pPr lvl="1" algn="just"/>
            <a:r>
              <a:rPr lang="en-PH" dirty="0" smtClean="0"/>
              <a:t>Stunting </a:t>
            </a:r>
            <a:r>
              <a:rPr lang="en-PH" dirty="0"/>
              <a:t>among </a:t>
            </a:r>
            <a:r>
              <a:rPr lang="en-PH" dirty="0" smtClean="0"/>
              <a:t>children &lt;5 increased: 30-33</a:t>
            </a:r>
            <a:r>
              <a:rPr lang="en-PH" dirty="0"/>
              <a:t>% in </a:t>
            </a:r>
            <a:r>
              <a:rPr lang="en-PH" dirty="0" smtClean="0"/>
              <a:t>2013-2015 amidst the  estimated reduction of family income poverty in 2015!</a:t>
            </a:r>
          </a:p>
          <a:p>
            <a:pPr lvl="1" algn="just"/>
            <a:r>
              <a:rPr lang="en-PH" dirty="0" smtClean="0"/>
              <a:t>Implementation of RH law and LGU, local and family support</a:t>
            </a:r>
          </a:p>
          <a:p>
            <a:pPr algn="just"/>
            <a:r>
              <a:rPr lang="en-PH" dirty="0" smtClean="0"/>
              <a:t>Institutions and HRs: </a:t>
            </a:r>
            <a:r>
              <a:rPr lang="en-PH" i="1" dirty="0" smtClean="0"/>
              <a:t>capacities of duty bearers at all levels</a:t>
            </a:r>
          </a:p>
          <a:p>
            <a:pPr algn="just"/>
            <a:r>
              <a:rPr lang="en-PH" dirty="0"/>
              <a:t>Social </a:t>
            </a:r>
            <a:r>
              <a:rPr lang="en-PH" dirty="0" smtClean="0"/>
              <a:t>participation processes: effectiveness and gaps in public policy, legislative and project formulation  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3543754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 smtClean="0"/>
              <a:t>Ib. Select development issues: what are the quality of M&amp;E tools?</a:t>
            </a:r>
            <a:endParaRPr lang="en-P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PH" dirty="0" smtClean="0"/>
              <a:t>Macro-economic, social and demographic model as a simulation tool for policy and target setting and M&amp;E</a:t>
            </a:r>
          </a:p>
          <a:p>
            <a:pPr lvl="1" algn="just"/>
            <a:r>
              <a:rPr lang="en-PH" dirty="0" smtClean="0"/>
              <a:t>Broad based and investment-led growth with fiscal (</a:t>
            </a:r>
            <a:r>
              <a:rPr lang="en-PH" dirty="0" err="1" smtClean="0"/>
              <a:t>tax&amp;exp</a:t>
            </a:r>
            <a:r>
              <a:rPr lang="en-PH" dirty="0" smtClean="0"/>
              <a:t>) reform</a:t>
            </a:r>
          </a:p>
          <a:p>
            <a:pPr lvl="1" algn="just"/>
            <a:r>
              <a:rPr lang="en-PH" dirty="0" smtClean="0"/>
              <a:t>HH behavioral variables: employment, nutrition and fertility decisions</a:t>
            </a:r>
          </a:p>
          <a:p>
            <a:pPr lvl="1" algn="just"/>
            <a:r>
              <a:rPr lang="en-PH" dirty="0" smtClean="0"/>
              <a:t>Physical planning and land use at all levels</a:t>
            </a:r>
          </a:p>
          <a:p>
            <a:pPr algn="just"/>
            <a:r>
              <a:rPr lang="en-PH" dirty="0" smtClean="0"/>
              <a:t>Full decentralization or </a:t>
            </a:r>
            <a:r>
              <a:rPr lang="en-PH" dirty="0"/>
              <a:t>f</a:t>
            </a:r>
            <a:r>
              <a:rPr lang="en-PH" dirty="0" smtClean="0"/>
              <a:t>ederalism </a:t>
            </a:r>
            <a:endParaRPr lang="en-PH" dirty="0"/>
          </a:p>
          <a:p>
            <a:pPr lvl="1" algn="just"/>
            <a:r>
              <a:rPr lang="en-PH" dirty="0" smtClean="0"/>
              <a:t>“If FEDERALISM is the answer, what is the QUESTION?”</a:t>
            </a:r>
          </a:p>
          <a:p>
            <a:pPr lvl="2" algn="just"/>
            <a:r>
              <a:rPr lang="en-PH" sz="2600" i="1" dirty="0" smtClean="0"/>
              <a:t>A slippery, irreversible slope</a:t>
            </a:r>
            <a:r>
              <a:rPr lang="en-PH" sz="2600" dirty="0" smtClean="0"/>
              <a:t> or </a:t>
            </a:r>
            <a:r>
              <a:rPr lang="en-PH" sz="2600" i="1" dirty="0" smtClean="0"/>
              <a:t>solution to cultural, social and economic marginalization?</a:t>
            </a:r>
          </a:p>
          <a:p>
            <a:pPr algn="just"/>
            <a:r>
              <a:rPr lang="en-PH" dirty="0" smtClean="0"/>
              <a:t>Climate change, green growth and income and wealth effects</a:t>
            </a:r>
          </a:p>
          <a:p>
            <a:pPr algn="just"/>
            <a:r>
              <a:rPr lang="en-PH" dirty="0" smtClean="0"/>
              <a:t>Global headwinds: the case for lasting domestic sources of shared growth and continuing reforms</a:t>
            </a:r>
          </a:p>
          <a:p>
            <a:endParaRPr lang="en-PH" dirty="0" smtClean="0"/>
          </a:p>
          <a:p>
            <a:endParaRPr lang="en-PH" dirty="0" smtClean="0"/>
          </a:p>
          <a:p>
            <a:pPr marL="0" indent="0">
              <a:buNone/>
            </a:pPr>
            <a:endParaRPr lang="en-PH" dirty="0"/>
          </a:p>
          <a:p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2975686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1109" y="-119784"/>
            <a:ext cx="10515600" cy="1325563"/>
          </a:xfrm>
        </p:spPr>
        <p:txBody>
          <a:bodyPr/>
          <a:lstStyle/>
          <a:p>
            <a:r>
              <a:rPr lang="en-PH" dirty="0" smtClean="0"/>
              <a:t>2a. Comments on the presentations</a:t>
            </a:r>
            <a:endParaRPr lang="en-P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9764" y="1451552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PH" dirty="0" smtClean="0"/>
              <a:t>DBM&amp;PIDS: Funding of large program evaluations and application in ZBB: what happened to bottom-up budgeting and why?</a:t>
            </a:r>
          </a:p>
          <a:p>
            <a:pPr algn="just"/>
            <a:r>
              <a:rPr lang="en-PH" dirty="0" smtClean="0"/>
              <a:t>MCA </a:t>
            </a:r>
            <a:r>
              <a:rPr lang="en-PH" i="1" dirty="0" smtClean="0"/>
              <a:t>and other FAPs</a:t>
            </a:r>
          </a:p>
          <a:p>
            <a:pPr lvl="1" algn="just"/>
            <a:r>
              <a:rPr lang="en-PH" dirty="0" smtClean="0"/>
              <a:t>USAID vs GOP policies and practices: harmonization and synergy areas </a:t>
            </a:r>
          </a:p>
          <a:p>
            <a:pPr lvl="1" algn="just"/>
            <a:r>
              <a:rPr lang="en-PH" dirty="0" smtClean="0"/>
              <a:t>Stakeholders participation especially of LGUs and target areas and groups</a:t>
            </a:r>
          </a:p>
          <a:p>
            <a:pPr lvl="1" algn="just"/>
            <a:r>
              <a:rPr lang="en-PH" dirty="0" smtClean="0"/>
              <a:t>MCA 1 results and lessons for MCA 2: roads, tax administration, DSWD-SLP</a:t>
            </a:r>
          </a:p>
          <a:p>
            <a:pPr algn="just"/>
            <a:r>
              <a:rPr lang="en-PH" dirty="0" smtClean="0"/>
              <a:t>UNICEF</a:t>
            </a:r>
          </a:p>
          <a:p>
            <a:pPr lvl="1" algn="just"/>
            <a:r>
              <a:rPr lang="en-PH" dirty="0" smtClean="0"/>
              <a:t>Risks and opportunities created by UNGA-MDGs as applicable to SDGs</a:t>
            </a:r>
          </a:p>
          <a:p>
            <a:pPr lvl="1" algn="just"/>
            <a:r>
              <a:rPr lang="en-PH" dirty="0" smtClean="0"/>
              <a:t>Lessons from M&amp;E of past CPs and lessons for the next CP, 2018-2012</a:t>
            </a:r>
          </a:p>
          <a:p>
            <a:pPr lvl="1" algn="just"/>
            <a:r>
              <a:rPr lang="en-PH" dirty="0" smtClean="0"/>
              <a:t>UNICEF-assisted CCT in post-DRM&amp;A</a:t>
            </a:r>
          </a:p>
          <a:p>
            <a:pPr algn="just"/>
            <a:r>
              <a:rPr lang="en-PH" dirty="0" smtClean="0"/>
              <a:t>UNDP</a:t>
            </a:r>
          </a:p>
          <a:p>
            <a:pPr lvl="1" algn="just"/>
            <a:r>
              <a:rPr lang="en-PH" dirty="0" smtClean="0"/>
              <a:t>Beyond 2011: Past and ongoing UNDAF/Country program lessons and results</a:t>
            </a:r>
          </a:p>
          <a:p>
            <a:pPr lvl="1" algn="just"/>
            <a:r>
              <a:rPr lang="en-PH" dirty="0" smtClean="0"/>
              <a:t>Applications for UNDAF 2018-2022: PH and UN partnership challenges </a:t>
            </a:r>
          </a:p>
        </p:txBody>
      </p:sp>
    </p:spTree>
    <p:extLst>
      <p:ext uri="{BB962C8B-B14F-4D97-AF65-F5344CB8AC3E}">
        <p14:creationId xmlns:p14="http://schemas.microsoft.com/office/powerpoint/2010/main" val="270294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484909"/>
            <a:ext cx="10515600" cy="2175597"/>
          </a:xfrm>
        </p:spPr>
        <p:txBody>
          <a:bodyPr/>
          <a:lstStyle/>
          <a:p>
            <a:r>
              <a:rPr lang="en-PH" dirty="0" smtClean="0"/>
              <a:t>2a. Comments on the presentations</a:t>
            </a:r>
            <a:endParaRPr lang="en-P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4236" y="1077479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en-PH" dirty="0" smtClean="0"/>
              <a:t>DSWD</a:t>
            </a:r>
            <a:endParaRPr lang="en-PH" dirty="0"/>
          </a:p>
          <a:p>
            <a:pPr lvl="1" algn="just"/>
            <a:r>
              <a:rPr lang="en-PH" sz="2600" dirty="0" err="1" smtClean="0"/>
              <a:t>Pantawid</a:t>
            </a:r>
            <a:r>
              <a:rPr lang="en-PH" sz="2600" dirty="0" smtClean="0"/>
              <a:t>-Expansion and/or natural graduation: targeted fiscal subsidies planned as part of proposed tax reforms</a:t>
            </a:r>
          </a:p>
          <a:p>
            <a:pPr lvl="1" algn="just"/>
            <a:r>
              <a:rPr lang="en-PH" sz="2600" dirty="0" smtClean="0"/>
              <a:t>Large TA from WB</a:t>
            </a:r>
            <a:r>
              <a:rPr lang="en-PH" sz="2600" dirty="0"/>
              <a:t>, ADB and </a:t>
            </a:r>
            <a:r>
              <a:rPr lang="en-PH" sz="2600" dirty="0" err="1" smtClean="0"/>
              <a:t>AusAid</a:t>
            </a:r>
            <a:r>
              <a:rPr lang="en-PH" sz="2600" dirty="0" smtClean="0"/>
              <a:t>: standards for internal </a:t>
            </a:r>
            <a:r>
              <a:rPr lang="en-PH" sz="2600" dirty="0"/>
              <a:t>DSWD p</a:t>
            </a:r>
            <a:r>
              <a:rPr lang="en-PH" sz="2600" dirty="0" smtClean="0"/>
              <a:t>lanning, programming and M&amp;E capacities</a:t>
            </a:r>
          </a:p>
          <a:p>
            <a:pPr lvl="1" algn="just"/>
            <a:r>
              <a:rPr lang="en-PH" sz="2600" dirty="0" smtClean="0"/>
              <a:t>Diversification of livelihood strategies &gt;&gt; one size fits all  </a:t>
            </a:r>
            <a:endParaRPr lang="en-PH" sz="2600" dirty="0"/>
          </a:p>
          <a:p>
            <a:pPr algn="just"/>
            <a:r>
              <a:rPr lang="en-PH" dirty="0" smtClean="0"/>
              <a:t>Labor </a:t>
            </a:r>
            <a:r>
              <a:rPr lang="en-PH" smtClean="0"/>
              <a:t>and employment policy</a:t>
            </a:r>
            <a:endParaRPr lang="en-PH" dirty="0" smtClean="0"/>
          </a:p>
          <a:p>
            <a:pPr lvl="1" algn="just"/>
            <a:r>
              <a:rPr lang="en-PH" sz="2600" dirty="0" smtClean="0"/>
              <a:t>DTI-assisted industry roadmaps and employment targeting</a:t>
            </a:r>
          </a:p>
          <a:p>
            <a:pPr lvl="1" algn="just"/>
            <a:r>
              <a:rPr lang="en-PH" sz="2600" dirty="0" smtClean="0"/>
              <a:t>Structural changes, sources and distribution of jobs</a:t>
            </a:r>
          </a:p>
          <a:p>
            <a:pPr lvl="2" algn="just"/>
            <a:r>
              <a:rPr lang="en-PH" sz="2600" dirty="0" smtClean="0"/>
              <a:t>Resurgence of manufacturing, higher VA services and </a:t>
            </a:r>
            <a:r>
              <a:rPr lang="en-PH" sz="2600" dirty="0" err="1" smtClean="0"/>
              <a:t>tariffication</a:t>
            </a:r>
            <a:r>
              <a:rPr lang="en-PH" sz="2600" dirty="0" smtClean="0"/>
              <a:t> of rice and social protection for poor farmers</a:t>
            </a:r>
          </a:p>
          <a:p>
            <a:pPr lvl="1" algn="just"/>
            <a:r>
              <a:rPr lang="en-PH" sz="2600" dirty="0" smtClean="0"/>
              <a:t>EPZs, endo </a:t>
            </a:r>
            <a:r>
              <a:rPr lang="en-PH" sz="2600" dirty="0"/>
              <a:t>and other institutional issues </a:t>
            </a:r>
          </a:p>
          <a:p>
            <a:pPr algn="just"/>
            <a:endParaRPr lang="en-PH" dirty="0"/>
          </a:p>
          <a:p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1298777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750580"/>
            <a:ext cx="10515600" cy="1325563"/>
          </a:xfrm>
        </p:spPr>
        <p:txBody>
          <a:bodyPr/>
          <a:lstStyle/>
          <a:p>
            <a:r>
              <a:rPr lang="en-PH" dirty="0" smtClean="0"/>
              <a:t>Thank you</a:t>
            </a:r>
            <a:endParaRPr lang="en-P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15491"/>
            <a:ext cx="10515600" cy="3461471"/>
          </a:xfrm>
        </p:spPr>
        <p:txBody>
          <a:bodyPr/>
          <a:lstStyle/>
          <a:p>
            <a:pPr marL="0" indent="0">
              <a:buNone/>
            </a:pPr>
            <a:r>
              <a:rPr lang="en-PH" dirty="0" smtClean="0"/>
              <a:t>Especially to the presenters, NEDA and M&amp;E Network 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3471689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419</TotalTime>
  <Words>682</Words>
  <Application>Microsoft Office PowerPoint</Application>
  <PresentationFormat>Custom</PresentationFormat>
  <Paragraphs>63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6th M&amp;E Network Forum Evaluation Practice in PH: Challenges and opportunities Dec 6, 2016</vt:lpstr>
      <vt:lpstr>Definition of terms</vt:lpstr>
      <vt:lpstr>Coverage</vt:lpstr>
      <vt:lpstr>Ia. Select development issues and what are the quality of M&amp;E tools?</vt:lpstr>
      <vt:lpstr>Ib. Select development issues: what are the quality of M&amp;E tools?</vt:lpstr>
      <vt:lpstr>2a. Comments on the presentations</vt:lpstr>
      <vt:lpstr>2a. Comments on the presentations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6th M&amp;E Network Forum</dc:title>
  <dc:creator>wilfredo nuqui</dc:creator>
  <cp:lastModifiedBy>wilfredo nuqui</cp:lastModifiedBy>
  <cp:revision>87</cp:revision>
  <dcterms:created xsi:type="dcterms:W3CDTF">2016-12-03T12:17:17Z</dcterms:created>
  <dcterms:modified xsi:type="dcterms:W3CDTF">2016-12-05T11:02:05Z</dcterms:modified>
</cp:coreProperties>
</file>